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F78D795-D7DA-4A69-B058-15FC448596E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D53605B-363F-4094-9979-7B6ACFAF84F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D795-D7DA-4A69-B058-15FC448596E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05B-363F-4094-9979-7B6ACFAF8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D795-D7DA-4A69-B058-15FC448596E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05B-363F-4094-9979-7B6ACFAF8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D795-D7DA-4A69-B058-15FC448596E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05B-363F-4094-9979-7B6ACFAF8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D795-D7DA-4A69-B058-15FC448596E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05B-363F-4094-9979-7B6ACFAF8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D795-D7DA-4A69-B058-15FC448596E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05B-363F-4094-9979-7B6ACFAF84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D795-D7DA-4A69-B058-15FC448596E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05B-363F-4094-9979-7B6ACFAF8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D795-D7DA-4A69-B058-15FC448596E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05B-363F-4094-9979-7B6ACFAF8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D795-D7DA-4A69-B058-15FC448596E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05B-363F-4094-9979-7B6ACFAF8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D795-D7DA-4A69-B058-15FC448596E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05B-363F-4094-9979-7B6ACFAF84F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8D795-D7DA-4A69-B058-15FC448596E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3605B-363F-4094-9979-7B6ACFAF84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F78D795-D7DA-4A69-B058-15FC448596E5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D53605B-363F-4094-9979-7B6ACFAF84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Imperfect Tense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-AR Verbs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6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oficina</a:t>
            </a:r>
            <a:r>
              <a:rPr lang="en-US" dirty="0" smtClean="0"/>
              <a:t> __________ en México.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45576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estaba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174919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estabas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84348" y="5549489"/>
            <a:ext cx="1590500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estaba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240322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estábamos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081" y="5549488"/>
            <a:ext cx="184056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estaban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98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oficina</a:t>
            </a:r>
            <a:r>
              <a:rPr lang="en-US" dirty="0" smtClean="0"/>
              <a:t> __________ en México.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713152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estaba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174919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estabas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124500" y="838200"/>
            <a:ext cx="1590500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estaba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240322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estábamos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081" y="5549488"/>
            <a:ext cx="184056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estaban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502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39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options… (the one with the star probably sounds the best in this situation.)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6777317" cy="28608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*The office was in Mexico.  </a:t>
            </a:r>
            <a:endParaRPr lang="en-US" sz="3200" dirty="0"/>
          </a:p>
          <a:p>
            <a:pPr marL="68580" indent="0">
              <a:buNone/>
            </a:pPr>
            <a:r>
              <a:rPr lang="en-US" sz="3200" dirty="0" smtClean="0"/>
              <a:t>The office used to be in Mexico.</a:t>
            </a:r>
          </a:p>
          <a:p>
            <a:pPr marL="6858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90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/>
          </a:bodyPr>
          <a:lstStyle/>
          <a:p>
            <a:r>
              <a:rPr lang="en-US" dirty="0" err="1" smtClean="0"/>
              <a:t>Muchas</a:t>
            </a:r>
            <a:r>
              <a:rPr lang="en-US" dirty="0" smtClean="0"/>
              <a:t> personas ___________ en la </a:t>
            </a:r>
            <a:r>
              <a:rPr lang="en-US" dirty="0" err="1" smtClean="0"/>
              <a:t>oficina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60821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237276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84348" y="5549489"/>
            <a:ext cx="221406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302679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081" y="5549488"/>
            <a:ext cx="246413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635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/>
          </a:bodyPr>
          <a:lstStyle/>
          <a:p>
            <a:r>
              <a:rPr lang="en-US" dirty="0" err="1" smtClean="0"/>
              <a:t>Muchas</a:t>
            </a:r>
            <a:r>
              <a:rPr lang="en-US" dirty="0" smtClean="0"/>
              <a:t> personas ___________ en la </a:t>
            </a:r>
            <a:r>
              <a:rPr lang="en-US" dirty="0" err="1" smtClean="0"/>
              <a:t>oficina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870059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237276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84348" y="5549489"/>
            <a:ext cx="221406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302679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1447800"/>
            <a:ext cx="246413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5508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39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options… (the one with the star probably sounds the best in this situation.)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6777317" cy="28608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3200" dirty="0" smtClean="0"/>
              <a:t>*Many people used to work in the office.</a:t>
            </a:r>
          </a:p>
          <a:p>
            <a:pPr marL="68580" indent="0">
              <a:buNone/>
            </a:pPr>
            <a:r>
              <a:rPr lang="en-US" sz="3200" dirty="0" smtClean="0"/>
              <a:t>Many people would work in the office.</a:t>
            </a:r>
          </a:p>
          <a:p>
            <a:pPr marL="68580" indent="0">
              <a:buNone/>
            </a:pPr>
            <a:r>
              <a:rPr lang="en-US" sz="3200" dirty="0" smtClean="0"/>
              <a:t>Many people were working in the office.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735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/>
          </a:bodyPr>
          <a:lstStyle/>
          <a:p>
            <a:r>
              <a:rPr lang="en-US" dirty="0" smtClean="0"/>
              <a:t>Carmen ___________ el </a:t>
            </a:r>
            <a:r>
              <a:rPr lang="en-US" dirty="0" err="1" smtClean="0"/>
              <a:t>tren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208140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tomaba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197842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tomabas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84348" y="5549489"/>
            <a:ext cx="181972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tomaba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263245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tomábamos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081" y="5549488"/>
            <a:ext cx="206979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tomaban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799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/>
          </a:bodyPr>
          <a:lstStyle/>
          <a:p>
            <a:r>
              <a:rPr lang="en-US" dirty="0" smtClean="0"/>
              <a:t>Carmen ___________ el </a:t>
            </a:r>
            <a:r>
              <a:rPr lang="en-US" dirty="0" err="1" smtClean="0"/>
              <a:t>tren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073696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tomaba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197842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tomabas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804077" y="1287030"/>
            <a:ext cx="1819729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tomaba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263245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tomábamos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081" y="5549488"/>
            <a:ext cx="206979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tomaban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282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39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options… (the one with the star probably sounds the best in this situation.)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6777317" cy="28608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*Carmen used to take the train.</a:t>
            </a:r>
          </a:p>
          <a:p>
            <a:pPr marL="68580" indent="0">
              <a:buNone/>
            </a:pPr>
            <a:r>
              <a:rPr lang="en-US" sz="3200" dirty="0" smtClean="0"/>
              <a:t>*Carmen would take the train.</a:t>
            </a:r>
          </a:p>
          <a:p>
            <a:pPr marL="68580" indent="0">
              <a:buNone/>
            </a:pPr>
            <a:r>
              <a:rPr lang="en-US" sz="3200" dirty="0" smtClean="0"/>
              <a:t>Carmen was taking the train.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09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tren</a:t>
            </a:r>
            <a:r>
              <a:rPr lang="en-US" dirty="0" smtClean="0"/>
              <a:t> _________ a las </a:t>
            </a:r>
            <a:r>
              <a:rPr lang="en-US" dirty="0" err="1" smtClean="0"/>
              <a:t>ocho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362012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llegaba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189026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llegabas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84348" y="5549489"/>
            <a:ext cx="1731564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llegaba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254428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llegábamos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081" y="5549488"/>
            <a:ext cx="198163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llegaban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85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Spanish there are two simple past tenses:  the preterite and the imperfect.</a:t>
            </a:r>
          </a:p>
          <a:p>
            <a:r>
              <a:rPr lang="en-US" dirty="0" smtClean="0"/>
              <a:t>The preterite is used to state an action that began and ended at a specific time in the past.</a:t>
            </a:r>
          </a:p>
          <a:p>
            <a:r>
              <a:rPr lang="en-US" dirty="0" smtClean="0"/>
              <a:t>The imperfect is used to describe a habitual or repeated action in the past.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0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tren</a:t>
            </a:r>
            <a:r>
              <a:rPr lang="en-US" dirty="0" smtClean="0"/>
              <a:t> _________ a las </a:t>
            </a:r>
            <a:r>
              <a:rPr lang="en-US" dirty="0" err="1" smtClean="0"/>
              <a:t>ocho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470038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llegaba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189026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llegabas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106882" y="1447800"/>
            <a:ext cx="1731564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llegaba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254428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llegábamos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081" y="5549488"/>
            <a:ext cx="198163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llegaban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521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39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options… (the one with the star probably sounds the best in this situation.)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6777317" cy="28608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*The train used to arrive at 8:00.</a:t>
            </a:r>
          </a:p>
          <a:p>
            <a:pPr marL="68580" indent="0">
              <a:buNone/>
            </a:pPr>
            <a:r>
              <a:rPr lang="en-US" sz="3200" dirty="0" smtClean="0"/>
              <a:t>*The train would arrive at 8:00.</a:t>
            </a:r>
          </a:p>
          <a:p>
            <a:pPr marL="68580" indent="0">
              <a:buNone/>
            </a:pPr>
            <a:r>
              <a:rPr lang="en-US" sz="3200" dirty="0" smtClean="0"/>
              <a:t>The train was arriving at 8:00.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413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Carmen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 ___________ </a:t>
            </a:r>
            <a:r>
              <a:rPr lang="en-US" dirty="0" err="1" smtClean="0"/>
              <a:t>computadoras</a:t>
            </a:r>
            <a:r>
              <a:rPr lang="en-US" dirty="0" smtClean="0"/>
              <a:t> en la </a:t>
            </a:r>
            <a:r>
              <a:rPr lang="en-US" dirty="0" err="1" smtClean="0"/>
              <a:t>oficina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22950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usaba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159370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usabas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84348" y="5549489"/>
            <a:ext cx="143500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usaba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224773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usábamos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081" y="5549488"/>
            <a:ext cx="168507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usaban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603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Carmen y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amiga</a:t>
            </a:r>
            <a:r>
              <a:rPr lang="en-US" dirty="0" smtClean="0"/>
              <a:t> ___________ </a:t>
            </a:r>
            <a:r>
              <a:rPr lang="en-US" dirty="0" err="1" smtClean="0"/>
              <a:t>computadoras</a:t>
            </a:r>
            <a:r>
              <a:rPr lang="en-US" dirty="0" smtClean="0"/>
              <a:t> en la </a:t>
            </a:r>
            <a:r>
              <a:rPr lang="en-US" dirty="0" err="1" smtClean="0"/>
              <a:t>oficina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459081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usaba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159370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usabas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84348" y="5549489"/>
            <a:ext cx="143500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usaba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224773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usábamos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749883" y="1032164"/>
            <a:ext cx="168507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usaban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4935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39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options… (the one with the star probably sounds the best in this situation.)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6777317" cy="28608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3200" dirty="0" smtClean="0"/>
              <a:t>*Carmen and her friend used to use computers at the office.</a:t>
            </a:r>
          </a:p>
          <a:p>
            <a:pPr marL="68580" indent="0">
              <a:buNone/>
            </a:pPr>
            <a:r>
              <a:rPr lang="en-US" sz="3200" dirty="0" smtClean="0"/>
              <a:t>*Carmen and her friend would use computers at the office.</a:t>
            </a:r>
          </a:p>
          <a:p>
            <a:pPr marL="68580" indent="0">
              <a:buNone/>
            </a:pPr>
            <a:r>
              <a:rPr lang="en-US" sz="3200" dirty="0" smtClean="0"/>
              <a:t>Carmen and her friend were using computers at the office.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31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 ____________ </a:t>
            </a:r>
            <a:r>
              <a:rPr lang="en-US" dirty="0" err="1" smtClean="0"/>
              <a:t>copias</a:t>
            </a:r>
            <a:r>
              <a:rPr lang="en-US" dirty="0" smtClean="0"/>
              <a:t> de </a:t>
            </a:r>
            <a:r>
              <a:rPr lang="en-US" dirty="0" err="1" smtClean="0"/>
              <a:t>documentos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fax..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571475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mandaba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2380780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mandabas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84348" y="5549489"/>
            <a:ext cx="222208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mandaba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303480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mandábamos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081" y="5549488"/>
            <a:ext cx="247215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mandaban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341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205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 ____________ </a:t>
            </a:r>
            <a:r>
              <a:rPr lang="en-US" dirty="0" err="1" smtClean="0"/>
              <a:t>copias</a:t>
            </a:r>
            <a:r>
              <a:rPr lang="en-US" dirty="0" smtClean="0"/>
              <a:t> de </a:t>
            </a:r>
            <a:r>
              <a:rPr lang="en-US" dirty="0" err="1" smtClean="0"/>
              <a:t>documentos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fax..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798133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mandaba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2380780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mandabas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84348" y="5549489"/>
            <a:ext cx="222208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mandaba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303480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mandábamos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953000" y="457200"/>
            <a:ext cx="2472152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mandaban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9122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39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options… (the one with the star probably sounds the best in this situation.)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6777317" cy="28608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3200" dirty="0" smtClean="0"/>
              <a:t>*They also used to send copies of documents by fax (machine).</a:t>
            </a:r>
          </a:p>
          <a:p>
            <a:pPr marL="68580" indent="0">
              <a:buNone/>
            </a:pPr>
            <a:r>
              <a:rPr lang="en-US" sz="3200" dirty="0" smtClean="0"/>
              <a:t>*They also would send copies of documents by fax (machine).</a:t>
            </a:r>
          </a:p>
          <a:p>
            <a:pPr marL="68580" indent="0">
              <a:buNone/>
            </a:pPr>
            <a:r>
              <a:rPr lang="en-US" sz="3200" dirty="0" smtClean="0"/>
              <a:t>They also were sending copies of documents by fax (machine).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562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trabajar</a:t>
            </a:r>
            <a:r>
              <a:rPr lang="en-US" dirty="0" smtClean="0"/>
              <a:t>, Ella ____________ las </a:t>
            </a:r>
            <a:r>
              <a:rPr lang="en-US" dirty="0" err="1" smtClean="0"/>
              <a:t>máquinas</a:t>
            </a:r>
            <a:r>
              <a:rPr lang="en-US" dirty="0" smtClean="0"/>
              <a:t> y ____________ a casa.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075054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4231" y="2523245"/>
            <a:ext cx="23622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pagaba</a:t>
            </a:r>
            <a:endParaRPr lang="en-US" sz="3200" dirty="0" smtClean="0"/>
          </a:p>
          <a:p>
            <a:r>
              <a:rPr lang="en-US" sz="3200" dirty="0" err="1" smtClean="0"/>
              <a:t>regresaba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808018" y="3886200"/>
            <a:ext cx="2398413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pagabas</a:t>
            </a:r>
            <a:endParaRPr lang="en-US" sz="3200" dirty="0" smtClean="0"/>
          </a:p>
          <a:p>
            <a:r>
              <a:rPr lang="en-US" sz="3200" dirty="0" err="1" smtClean="0"/>
              <a:t>regresabas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39006" y="5181600"/>
            <a:ext cx="2239716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pagaba</a:t>
            </a:r>
            <a:endParaRPr lang="en-US" sz="3200" dirty="0" smtClean="0"/>
          </a:p>
          <a:p>
            <a:r>
              <a:rPr lang="en-US" sz="3200" dirty="0" err="1" smtClean="0"/>
              <a:t>regresaba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2667000"/>
            <a:ext cx="3052439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pagábamos</a:t>
            </a:r>
            <a:endParaRPr lang="en-US" sz="3200" dirty="0" smtClean="0"/>
          </a:p>
          <a:p>
            <a:r>
              <a:rPr lang="en-US" sz="3200" dirty="0" err="1" smtClean="0"/>
              <a:t>regresábamos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5181600"/>
            <a:ext cx="2489784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pagaban</a:t>
            </a:r>
            <a:endParaRPr lang="en-US" sz="3200" dirty="0" smtClean="0"/>
          </a:p>
          <a:p>
            <a:r>
              <a:rPr lang="en-US" sz="3200" dirty="0" err="1" smtClean="0"/>
              <a:t>regresaban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032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Después</a:t>
            </a:r>
            <a:r>
              <a:rPr lang="en-US" dirty="0" smtClean="0"/>
              <a:t> de </a:t>
            </a:r>
            <a:r>
              <a:rPr lang="en-US" dirty="0" err="1" smtClean="0"/>
              <a:t>trabajar</a:t>
            </a:r>
            <a:r>
              <a:rPr lang="en-US" dirty="0" smtClean="0"/>
              <a:t>, Ella ____________ las </a:t>
            </a:r>
            <a:r>
              <a:rPr lang="en-US" dirty="0" err="1" smtClean="0"/>
              <a:t>máquinas</a:t>
            </a:r>
            <a:r>
              <a:rPr lang="en-US" dirty="0" smtClean="0"/>
              <a:t> y ____________ a casa.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693337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4231" y="2523245"/>
            <a:ext cx="236220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pagaba</a:t>
            </a:r>
            <a:endParaRPr lang="en-US" sz="3200" dirty="0" smtClean="0"/>
          </a:p>
          <a:p>
            <a:r>
              <a:rPr lang="en-US" sz="3200" dirty="0" err="1" smtClean="0"/>
              <a:t>regresaba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808018" y="3886200"/>
            <a:ext cx="2398413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pagabas</a:t>
            </a:r>
            <a:endParaRPr lang="en-US" sz="3200" dirty="0" smtClean="0"/>
          </a:p>
          <a:p>
            <a:r>
              <a:rPr lang="en-US" sz="3200" dirty="0" err="1" smtClean="0"/>
              <a:t>regresabas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371600" y="990600"/>
            <a:ext cx="2239716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pagaba</a:t>
            </a:r>
            <a:endParaRPr lang="en-US" sz="3200" dirty="0" smtClean="0"/>
          </a:p>
          <a:p>
            <a:r>
              <a:rPr lang="en-US" sz="3200" dirty="0" err="1" smtClean="0"/>
              <a:t>regresaba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943600" y="2667000"/>
            <a:ext cx="3052439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pagábamos</a:t>
            </a:r>
            <a:endParaRPr lang="en-US" sz="3200" dirty="0" smtClean="0"/>
          </a:p>
          <a:p>
            <a:r>
              <a:rPr lang="en-US" sz="3200" dirty="0" err="1" smtClean="0"/>
              <a:t>regresábamos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5181600"/>
            <a:ext cx="2489784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/>
              <a:t>a</a:t>
            </a:r>
            <a:r>
              <a:rPr lang="en-US" sz="3200" dirty="0" err="1" smtClean="0"/>
              <a:t>pagaban</a:t>
            </a:r>
            <a:endParaRPr lang="en-US" sz="3200" dirty="0" smtClean="0"/>
          </a:p>
          <a:p>
            <a:r>
              <a:rPr lang="en-US" sz="3200" dirty="0" err="1" smtClean="0"/>
              <a:t>regresaban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456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848548"/>
          </a:xfrm>
        </p:spPr>
        <p:txBody>
          <a:bodyPr/>
          <a:lstStyle/>
          <a:p>
            <a:r>
              <a:rPr lang="en-US" dirty="0" smtClean="0"/>
              <a:t>In English, the preterite tense often makes the verb end in “-ed.”  For example, I walk</a:t>
            </a:r>
            <a:r>
              <a:rPr lang="en-US" b="1" dirty="0" smtClean="0"/>
              <a:t>ed </a:t>
            </a:r>
            <a:r>
              <a:rPr lang="en-US" dirty="0" smtClean="0"/>
              <a:t>to school this morning.</a:t>
            </a:r>
          </a:p>
          <a:p>
            <a:r>
              <a:rPr lang="en-US" dirty="0" smtClean="0"/>
              <a:t>In English, the imperfect tense often translates into “was/were ______</a:t>
            </a:r>
            <a:r>
              <a:rPr lang="en-US" dirty="0" err="1" smtClean="0"/>
              <a:t>ing</a:t>
            </a:r>
            <a:r>
              <a:rPr lang="en-US" dirty="0" smtClean="0"/>
              <a:t>, “used to ______,” or “would (meaning used to) ________”.  For example, I </a:t>
            </a:r>
            <a:r>
              <a:rPr lang="en-US" b="1" dirty="0" smtClean="0"/>
              <a:t>was</a:t>
            </a:r>
            <a:r>
              <a:rPr lang="en-US" dirty="0" smtClean="0"/>
              <a:t> walki</a:t>
            </a:r>
            <a:r>
              <a:rPr lang="en-US" b="1" dirty="0" smtClean="0"/>
              <a:t>ng</a:t>
            </a:r>
            <a:r>
              <a:rPr lang="en-US" dirty="0" smtClean="0"/>
              <a:t> to school, when a dog bit me.  I </a:t>
            </a:r>
            <a:r>
              <a:rPr lang="en-US" b="1" dirty="0" smtClean="0"/>
              <a:t>used to </a:t>
            </a:r>
            <a:r>
              <a:rPr lang="en-US" dirty="0" smtClean="0"/>
              <a:t>work at the swimming pool.  When I was young,  I </a:t>
            </a:r>
            <a:r>
              <a:rPr lang="en-US" b="1" dirty="0" smtClean="0"/>
              <a:t>would</a:t>
            </a:r>
            <a:r>
              <a:rPr lang="en-US" dirty="0" smtClean="0"/>
              <a:t> tease my little sister.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6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39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options… (the one with the star probably sounds the best in this situation.)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6777317" cy="28608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*After working, she used to turn off the machines and return home.</a:t>
            </a:r>
          </a:p>
          <a:p>
            <a:pPr marL="68580" indent="0">
              <a:buNone/>
            </a:pPr>
            <a:r>
              <a:rPr lang="en-US" sz="3200" dirty="0" smtClean="0"/>
              <a:t>*After working, she would turn off the machines and return home.</a:t>
            </a:r>
          </a:p>
          <a:p>
            <a:pPr marL="6858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917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¿</a:t>
            </a:r>
            <a:r>
              <a:rPr lang="en-US" dirty="0" err="1" smtClean="0">
                <a:latin typeface="Times New Roman"/>
                <a:cs typeface="Times New Roman"/>
              </a:rPr>
              <a:t>Dónde</a:t>
            </a:r>
            <a:r>
              <a:rPr lang="en-US" dirty="0" smtClean="0">
                <a:latin typeface="Times New Roman"/>
                <a:cs typeface="Times New Roman"/>
              </a:rPr>
              <a:t> ___________ </a:t>
            </a:r>
            <a:r>
              <a:rPr lang="en-US" dirty="0" err="1" smtClean="0">
                <a:latin typeface="Times New Roman"/>
                <a:cs typeface="Times New Roman"/>
              </a:rPr>
              <a:t>Uds</a:t>
            </a:r>
            <a:r>
              <a:rPr lang="en-US" dirty="0" smtClean="0">
                <a:latin typeface="Times New Roman"/>
                <a:cs typeface="Times New Roman"/>
              </a:rPr>
              <a:t>. en el </a:t>
            </a:r>
            <a:r>
              <a:rPr lang="en-US" dirty="0" err="1" smtClean="0">
                <a:latin typeface="Times New Roman"/>
                <a:cs typeface="Times New Roman"/>
              </a:rPr>
              <a:t>pasado</a:t>
            </a:r>
            <a:r>
              <a:rPr lang="en-US" dirty="0" smtClean="0">
                <a:latin typeface="Times New Roman"/>
                <a:cs typeface="Times New Roman"/>
              </a:rPr>
              <a:t>?  </a:t>
            </a:r>
            <a:r>
              <a:rPr lang="en-US" dirty="0" err="1" smtClean="0">
                <a:latin typeface="Times New Roman"/>
                <a:cs typeface="Times New Roman"/>
              </a:rPr>
              <a:t>Nosotros</a:t>
            </a:r>
            <a:r>
              <a:rPr lang="en-US" dirty="0" smtClean="0">
                <a:latin typeface="Times New Roman"/>
                <a:cs typeface="Times New Roman"/>
              </a:rPr>
              <a:t> _____________ en la </a:t>
            </a:r>
            <a:r>
              <a:rPr lang="en-US" dirty="0" err="1" smtClean="0">
                <a:latin typeface="Times New Roman"/>
                <a:cs typeface="Times New Roman"/>
              </a:rPr>
              <a:t>piscina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39104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4231" y="2523245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808018" y="3886200"/>
            <a:ext cx="237276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trabajabas</a:t>
            </a:r>
            <a:endParaRPr lang="en-US" sz="3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939006" y="5181600"/>
            <a:ext cx="221406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943600" y="2667000"/>
            <a:ext cx="3026791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trabajábamos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5181600"/>
            <a:ext cx="246413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7212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¿</a:t>
            </a:r>
            <a:r>
              <a:rPr lang="en-US" dirty="0" err="1" smtClean="0">
                <a:latin typeface="Times New Roman"/>
                <a:cs typeface="Times New Roman"/>
              </a:rPr>
              <a:t>Dónde</a:t>
            </a:r>
            <a:r>
              <a:rPr lang="en-US" dirty="0" smtClean="0">
                <a:latin typeface="Times New Roman"/>
                <a:cs typeface="Times New Roman"/>
              </a:rPr>
              <a:t> ___________ </a:t>
            </a:r>
            <a:r>
              <a:rPr lang="en-US" dirty="0" err="1" smtClean="0">
                <a:latin typeface="Times New Roman"/>
                <a:cs typeface="Times New Roman"/>
              </a:rPr>
              <a:t>Uds</a:t>
            </a:r>
            <a:r>
              <a:rPr lang="en-US" dirty="0" smtClean="0">
                <a:latin typeface="Times New Roman"/>
                <a:cs typeface="Times New Roman"/>
              </a:rPr>
              <a:t>. en el </a:t>
            </a:r>
            <a:r>
              <a:rPr lang="en-US" dirty="0" err="1" smtClean="0">
                <a:latin typeface="Times New Roman"/>
                <a:cs typeface="Times New Roman"/>
              </a:rPr>
              <a:t>pasado</a:t>
            </a:r>
            <a:r>
              <a:rPr lang="en-US" dirty="0" smtClean="0">
                <a:latin typeface="Times New Roman"/>
                <a:cs typeface="Times New Roman"/>
              </a:rPr>
              <a:t>?  </a:t>
            </a:r>
            <a:r>
              <a:rPr lang="en-US" dirty="0" err="1" smtClean="0">
                <a:latin typeface="Times New Roman"/>
                <a:cs typeface="Times New Roman"/>
              </a:rPr>
              <a:t>Nosotros</a:t>
            </a:r>
            <a:r>
              <a:rPr lang="en-US" dirty="0" smtClean="0">
                <a:latin typeface="Times New Roman"/>
                <a:cs typeface="Times New Roman"/>
              </a:rPr>
              <a:t>_______________ en la </a:t>
            </a:r>
            <a:r>
              <a:rPr lang="en-US" dirty="0" err="1" smtClean="0">
                <a:latin typeface="Times New Roman"/>
                <a:cs typeface="Times New Roman"/>
              </a:rPr>
              <a:t>piscina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031486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4231" y="2523245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808018" y="3886200"/>
            <a:ext cx="237276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trabajabas</a:t>
            </a:r>
            <a:endParaRPr lang="en-US" sz="3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939006" y="5181600"/>
            <a:ext cx="221406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4800600" y="993188"/>
            <a:ext cx="302679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trabajábamos</a:t>
            </a:r>
            <a:endParaRPr lang="en-US" sz="3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667000" y="408414"/>
            <a:ext cx="246413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3805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39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options… (the one with the star probably sounds the best in this situation.)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743200"/>
            <a:ext cx="6777317" cy="365760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sz="3200" dirty="0" smtClean="0"/>
              <a:t>Where did you all (used to) work in the past?  We used to work at the pool.</a:t>
            </a:r>
          </a:p>
          <a:p>
            <a:pPr marL="68580" indent="0">
              <a:buNone/>
            </a:pPr>
            <a:r>
              <a:rPr lang="en-US" sz="3200" dirty="0" smtClean="0"/>
              <a:t>*Where would you all work in the past?  We would work at the pool.</a:t>
            </a:r>
          </a:p>
          <a:p>
            <a:pPr marL="68580" indent="0">
              <a:buNone/>
            </a:pPr>
            <a:r>
              <a:rPr lang="en-US" sz="3200" dirty="0" smtClean="0"/>
              <a:t>*Where were you all working in the past?  We were working at the pool.</a:t>
            </a:r>
          </a:p>
          <a:p>
            <a:pPr marL="68580" indent="0">
              <a:buNone/>
            </a:pPr>
            <a:endParaRPr lang="en-US" sz="3200" dirty="0" smtClean="0"/>
          </a:p>
          <a:p>
            <a:pPr marL="6858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324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Yo</a:t>
            </a:r>
            <a:r>
              <a:rPr lang="en-US" dirty="0" smtClean="0">
                <a:latin typeface="Times New Roman"/>
                <a:cs typeface="Times New Roman"/>
              </a:rPr>
              <a:t> _______________ en la </a:t>
            </a:r>
            <a:r>
              <a:rPr lang="en-US" dirty="0" err="1" smtClean="0">
                <a:latin typeface="Times New Roman"/>
                <a:cs typeface="Times New Roman"/>
              </a:rPr>
              <a:t>escuela</a:t>
            </a:r>
            <a:r>
              <a:rPr lang="en-US" dirty="0" smtClean="0">
                <a:latin typeface="Times New Roman"/>
                <a:cs typeface="Times New Roman"/>
              </a:rPr>
              <a:t> en Elba.  ¿___________ </a:t>
            </a:r>
            <a:r>
              <a:rPr lang="en-US" dirty="0" err="1" smtClean="0">
                <a:latin typeface="Times New Roman"/>
                <a:cs typeface="Times New Roman"/>
              </a:rPr>
              <a:t>tú</a:t>
            </a:r>
            <a:r>
              <a:rPr lang="en-US" dirty="0" smtClean="0">
                <a:latin typeface="Times New Roman"/>
                <a:cs typeface="Times New Roman"/>
              </a:rPr>
              <a:t> en Elba?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296159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4231" y="2523245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808018" y="3886200"/>
            <a:ext cx="237276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trabajabas</a:t>
            </a:r>
            <a:endParaRPr lang="en-US" sz="3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939006" y="5181600"/>
            <a:ext cx="221406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943600" y="2667000"/>
            <a:ext cx="3026791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trabajábamos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5181600"/>
            <a:ext cx="246413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0680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Yo</a:t>
            </a:r>
            <a:r>
              <a:rPr lang="en-US" dirty="0" smtClean="0">
                <a:latin typeface="Times New Roman"/>
                <a:cs typeface="Times New Roman"/>
              </a:rPr>
              <a:t> _______________ en la </a:t>
            </a:r>
            <a:r>
              <a:rPr lang="en-US" dirty="0" err="1" smtClean="0">
                <a:latin typeface="Times New Roman"/>
                <a:cs typeface="Times New Roman"/>
              </a:rPr>
              <a:t>escuela</a:t>
            </a:r>
            <a:r>
              <a:rPr lang="en-US" dirty="0" smtClean="0">
                <a:latin typeface="Times New Roman"/>
                <a:cs typeface="Times New Roman"/>
              </a:rPr>
              <a:t> en Elba.  ¿___________ </a:t>
            </a:r>
            <a:r>
              <a:rPr lang="en-US" dirty="0" err="1" smtClean="0">
                <a:latin typeface="Times New Roman"/>
                <a:cs typeface="Times New Roman"/>
              </a:rPr>
              <a:t>tú</a:t>
            </a:r>
            <a:r>
              <a:rPr lang="en-US" dirty="0" smtClean="0">
                <a:latin typeface="Times New Roman"/>
                <a:cs typeface="Times New Roman"/>
              </a:rPr>
              <a:t> en Elba?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72360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0" y="91440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52180" y="1600200"/>
            <a:ext cx="237276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trabajabas</a:t>
            </a:r>
            <a:endParaRPr lang="en-US" sz="3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939006" y="5181600"/>
            <a:ext cx="221406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943600" y="2667000"/>
            <a:ext cx="3026791" cy="107721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trabajábamos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800" y="5181600"/>
            <a:ext cx="246413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trabajaban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25354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39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options… (the one with the star probably sounds the best in this situation.)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743200"/>
            <a:ext cx="6777317" cy="365760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sz="3200" dirty="0" smtClean="0"/>
              <a:t>*I used to work at the school in Elba.  Did you (used to) work in Elba?</a:t>
            </a:r>
          </a:p>
          <a:p>
            <a:pPr marL="68580" indent="0">
              <a:buNone/>
            </a:pPr>
            <a:r>
              <a:rPr lang="en-US" sz="3200" dirty="0" smtClean="0"/>
              <a:t>I would work at the school in Elba.  Would you work in Elba?</a:t>
            </a:r>
          </a:p>
          <a:p>
            <a:pPr marL="68580" indent="0">
              <a:buNone/>
            </a:pPr>
            <a:r>
              <a:rPr lang="en-US" sz="3200" dirty="0" smtClean="0"/>
              <a:t>I was working at the school in Elba.  Were you working in Elba?</a:t>
            </a:r>
          </a:p>
          <a:p>
            <a:pPr marL="68580" indent="0">
              <a:buNone/>
            </a:pPr>
            <a:endParaRPr lang="en-US" sz="3200" dirty="0" smtClean="0"/>
          </a:p>
          <a:p>
            <a:pPr marL="68580" indent="0">
              <a:buNone/>
            </a:pPr>
            <a:endParaRPr lang="en-US" sz="3200" dirty="0"/>
          </a:p>
        </p:txBody>
      </p:sp>
      <p:sp>
        <p:nvSpPr>
          <p:cNvPr id="4" name="Oval 3"/>
          <p:cNvSpPr/>
          <p:nvPr/>
        </p:nvSpPr>
        <p:spPr>
          <a:xfrm>
            <a:off x="1371600" y="1385455"/>
            <a:ext cx="5867400" cy="396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/>
              <a:t>FIN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94459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2209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Fist of Five </a:t>
            </a:r>
            <a:br>
              <a:rPr lang="en-US" dirty="0" smtClean="0"/>
            </a:br>
            <a:r>
              <a:rPr lang="en-US" dirty="0" smtClean="0"/>
              <a:t>0 = no knowledge</a:t>
            </a:r>
            <a:br>
              <a:rPr lang="en-US" dirty="0" smtClean="0"/>
            </a:br>
            <a:r>
              <a:rPr lang="en-US" dirty="0" smtClean="0"/>
              <a:t>3 = I think I know </a:t>
            </a:r>
            <a:br>
              <a:rPr lang="en-US" dirty="0" smtClean="0"/>
            </a:br>
            <a:r>
              <a:rPr lang="en-US" dirty="0" smtClean="0"/>
              <a:t>5 = I could teach it to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7338508" cy="3505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What  is the imperfect tense?  When do I use it?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It is a past tense used for habitual or repeated actions in the past.</a:t>
            </a:r>
          </a:p>
          <a:p>
            <a:pPr marL="68580" indent="0">
              <a:buNone/>
            </a:pPr>
            <a:r>
              <a:rPr lang="en-US" b="1" dirty="0" smtClean="0"/>
              <a:t>What does it sound like in English?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“used to”  OR “was/were _____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” OR “would”</a:t>
            </a:r>
          </a:p>
          <a:p>
            <a:pPr marL="68580" indent="0">
              <a:buNone/>
            </a:pPr>
            <a:r>
              <a:rPr lang="en-US" b="1" dirty="0" smtClean="0"/>
              <a:t>What are the imperfect endings?</a:t>
            </a:r>
          </a:p>
          <a:p>
            <a:pPr marL="68580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-aba, 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abas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-aba-, 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ábamos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, 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aban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4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How to form an –ar verb in the imperfect tense:</a:t>
            </a:r>
          </a:p>
          <a:p>
            <a:pPr marL="525780" indent="-457200">
              <a:buAutoNum type="arabicPeriod"/>
            </a:pPr>
            <a:r>
              <a:rPr lang="en-US" dirty="0" smtClean="0"/>
              <a:t>Drop the infinitive ending –ar</a:t>
            </a:r>
          </a:p>
          <a:p>
            <a:pPr marL="525780" indent="-457200">
              <a:buAutoNum type="arabicPeriod"/>
            </a:pPr>
            <a:r>
              <a:rPr lang="en-US" dirty="0" smtClean="0"/>
              <a:t>Find the subject (person) of the sentence.</a:t>
            </a:r>
          </a:p>
          <a:p>
            <a:pPr marL="525780" indent="-457200">
              <a:buAutoNum type="arabicPeriod"/>
            </a:pPr>
            <a:r>
              <a:rPr lang="en-US" dirty="0" smtClean="0"/>
              <a:t>Add the appropriate imperfect tense ending.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985551"/>
              </p:ext>
            </p:extLst>
          </p:nvPr>
        </p:nvGraphicFramePr>
        <p:xfrm>
          <a:off x="1600200" y="4572000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2060"/>
                          </a:solidFill>
                        </a:rPr>
                        <a:t>-aba</a:t>
                      </a:r>
                      <a:endParaRPr lang="en-US" sz="28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2060"/>
                          </a:solidFill>
                        </a:rPr>
                        <a:t>-</a:t>
                      </a:r>
                      <a:r>
                        <a:rPr lang="en-US" sz="2800" b="0" dirty="0" err="1" smtClean="0">
                          <a:solidFill>
                            <a:srgbClr val="002060"/>
                          </a:solidFill>
                        </a:rPr>
                        <a:t>ábamos</a:t>
                      </a:r>
                      <a:endParaRPr lang="en-US" sz="28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-</a:t>
                      </a:r>
                      <a:r>
                        <a:rPr lang="en-US" sz="2800" b="0" dirty="0" err="1" smtClean="0"/>
                        <a:t>abas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0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-aba</a:t>
                      </a:r>
                      <a:endParaRPr 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-</a:t>
                      </a:r>
                      <a:r>
                        <a:rPr lang="en-US" sz="2800" b="0" dirty="0" err="1" smtClean="0"/>
                        <a:t>aban</a:t>
                      </a:r>
                      <a:endParaRPr lang="en-US" sz="2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2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Example:  </a:t>
            </a:r>
            <a:r>
              <a:rPr lang="en-US" dirty="0" err="1" smtClean="0"/>
              <a:t>Tomar</a:t>
            </a:r>
            <a:r>
              <a:rPr lang="en-US" dirty="0" smtClean="0"/>
              <a:t> – to take</a:t>
            </a:r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09537"/>
              </p:ext>
            </p:extLst>
          </p:nvPr>
        </p:nvGraphicFramePr>
        <p:xfrm>
          <a:off x="914400" y="2971800"/>
          <a:ext cx="7391400" cy="346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092200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tomaba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tomábamos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tomábamos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tomábamos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9220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tomabas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92200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tomaba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tomaba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tomaba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tomaban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tomaban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tomaban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59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you try it!</a:t>
            </a:r>
            <a:br>
              <a:rPr lang="en-US" dirty="0" smtClean="0"/>
            </a:br>
            <a:r>
              <a:rPr lang="en-US" dirty="0" smtClean="0"/>
              <a:t>Conjugate </a:t>
            </a:r>
            <a:r>
              <a:rPr lang="en-US" dirty="0" err="1" smtClean="0"/>
              <a:t>llamar</a:t>
            </a:r>
            <a:r>
              <a:rPr lang="en-US" dirty="0" smtClean="0"/>
              <a:t> in the imperfect tense.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091472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llamaba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201369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llamabas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84348" y="5549489"/>
            <a:ext cx="185499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llamaba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266771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llamábamos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081" y="5549488"/>
            <a:ext cx="210506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llamaban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7375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/>
          </a:bodyPr>
          <a:lstStyle/>
          <a:p>
            <a:r>
              <a:rPr lang="en-US" dirty="0" smtClean="0"/>
              <a:t>Carmen ___________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oficina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144632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237276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984348" y="5549489"/>
            <a:ext cx="221406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302679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081" y="5549488"/>
            <a:ext cx="246413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09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713464"/>
          </a:xfrm>
        </p:spPr>
        <p:txBody>
          <a:bodyPr>
            <a:normAutofit/>
          </a:bodyPr>
          <a:lstStyle/>
          <a:p>
            <a:r>
              <a:rPr lang="en-US" dirty="0" smtClean="0"/>
              <a:t>Carmen ___________ en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oficina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168170"/>
              </p:ext>
            </p:extLst>
          </p:nvPr>
        </p:nvGraphicFramePr>
        <p:xfrm>
          <a:off x="914400" y="2438400"/>
          <a:ext cx="7391400" cy="400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  <a:gridCol w="3962400"/>
              </a:tblGrid>
              <a:tr h="1371466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Nosotras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_____ y </a:t>
                      </a:r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yo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0108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Tú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371466"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Él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Ella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Ellos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Ellas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r>
                        <a:rPr lang="en-US" sz="2400" b="0" dirty="0" err="1" smtClean="0">
                          <a:solidFill>
                            <a:srgbClr val="002060"/>
                          </a:solidFill>
                        </a:rPr>
                        <a:t>Uds</a:t>
                      </a:r>
                      <a:r>
                        <a:rPr lang="en-US" sz="2400" b="0" dirty="0" smtClean="0">
                          <a:solidFill>
                            <a:srgbClr val="002060"/>
                          </a:solidFill>
                        </a:rPr>
                        <a:t>. </a:t>
                      </a:r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0" y="2969430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203411"/>
            <a:ext cx="2372765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762000"/>
            <a:ext cx="2214068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2769467"/>
            <a:ext cx="3026791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trabajábamos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813081" y="5549488"/>
            <a:ext cx="2464136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trabajaban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986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6393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Translation options… (the one with the star probably sounds the best in this situation.)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971800"/>
            <a:ext cx="6777317" cy="28608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200" dirty="0" smtClean="0"/>
              <a:t>Carmen would work in an office.  </a:t>
            </a:r>
            <a:endParaRPr lang="en-US" sz="3200" dirty="0"/>
          </a:p>
          <a:p>
            <a:pPr marL="68580" indent="0">
              <a:buNone/>
            </a:pPr>
            <a:r>
              <a:rPr lang="en-US" sz="3200" dirty="0" smtClean="0"/>
              <a:t>*Carmen used to work in an office.</a:t>
            </a:r>
          </a:p>
          <a:p>
            <a:pPr marL="68580" indent="0">
              <a:buNone/>
            </a:pPr>
            <a:r>
              <a:rPr lang="en-US" sz="3200" dirty="0" smtClean="0"/>
              <a:t>Carmen was working in an office.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84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534</TotalTime>
  <Words>1368</Words>
  <Application>Microsoft Office PowerPoint</Application>
  <PresentationFormat>On-screen Show (4:3)</PresentationFormat>
  <Paragraphs>445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Austin</vt:lpstr>
      <vt:lpstr>Imperfect Tense</vt:lpstr>
      <vt:lpstr>Notes</vt:lpstr>
      <vt:lpstr>Notes</vt:lpstr>
      <vt:lpstr>Notes</vt:lpstr>
      <vt:lpstr>Notes</vt:lpstr>
      <vt:lpstr>Now you try it! Conjugate llamar in the imperfect tense.</vt:lpstr>
      <vt:lpstr>Carmen ___________ en una oficina.</vt:lpstr>
      <vt:lpstr>Carmen ___________ en una oficina.</vt:lpstr>
      <vt:lpstr>Translation options… (the one with the star probably sounds the best in this situation.)</vt:lpstr>
      <vt:lpstr>La oficina __________ en México.</vt:lpstr>
      <vt:lpstr>La oficina __________ en México.</vt:lpstr>
      <vt:lpstr>Translation options… (the one with the star probably sounds the best in this situation.)</vt:lpstr>
      <vt:lpstr>Muchas personas ___________ en la oficina.</vt:lpstr>
      <vt:lpstr>Muchas personas ___________ en la oficina.</vt:lpstr>
      <vt:lpstr>Translation options… (the one with the star probably sounds the best in this situation.)</vt:lpstr>
      <vt:lpstr>Carmen ___________ el tren.</vt:lpstr>
      <vt:lpstr>Carmen ___________ el tren.</vt:lpstr>
      <vt:lpstr>Translation options… (the one with the star probably sounds the best in this situation.)</vt:lpstr>
      <vt:lpstr>El tren _________ a las ocho.</vt:lpstr>
      <vt:lpstr>El tren _________ a las ocho.</vt:lpstr>
      <vt:lpstr>Translation options… (the one with the star probably sounds the best in this situation.)</vt:lpstr>
      <vt:lpstr>Carmen y su amiga ___________ computadoras en la oficina.</vt:lpstr>
      <vt:lpstr>Carmen y su amiga ___________ computadoras en la oficina.</vt:lpstr>
      <vt:lpstr>Translation options… (the one with the star probably sounds the best in this situation.)</vt:lpstr>
      <vt:lpstr>Ellas también ____________ copias de documentos por fax..</vt:lpstr>
      <vt:lpstr>Ellas también ____________ copias de documentos por fax..</vt:lpstr>
      <vt:lpstr>Translation options… (the one with the star probably sounds the best in this situation.)</vt:lpstr>
      <vt:lpstr>Después de trabajar, Ella ____________ las máquinas y ____________ a casa.</vt:lpstr>
      <vt:lpstr>Después de trabajar, Ella ____________ las máquinas y ____________ a casa.</vt:lpstr>
      <vt:lpstr>Translation options… (the one with the star probably sounds the best in this situation.)</vt:lpstr>
      <vt:lpstr>¿Dónde ___________ Uds. en el pasado?  Nosotros _____________ en la piscina.</vt:lpstr>
      <vt:lpstr>¿Dónde ___________ Uds. en el pasado?  Nosotros_______________ en la piscina.</vt:lpstr>
      <vt:lpstr>Translation options… (the one with the star probably sounds the best in this situation.)</vt:lpstr>
      <vt:lpstr>Yo _______________ en la escuela en Elba.  ¿___________ tú en Elba?</vt:lpstr>
      <vt:lpstr>Yo _______________ en la escuela en Elba.  ¿___________ tú en Elba?</vt:lpstr>
      <vt:lpstr>Translation options… (the one with the star probably sounds the best in this situation.)</vt:lpstr>
      <vt:lpstr>                Fist of Five  0 = no knowledge 3 = I think I know  5 = I could teach it to the class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 Tense</dc:title>
  <dc:creator>Beck</dc:creator>
  <cp:lastModifiedBy>Beck</cp:lastModifiedBy>
  <cp:revision>28</cp:revision>
  <dcterms:created xsi:type="dcterms:W3CDTF">2013-10-10T16:39:38Z</dcterms:created>
  <dcterms:modified xsi:type="dcterms:W3CDTF">2013-10-15T13:53:01Z</dcterms:modified>
</cp:coreProperties>
</file>